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embedTrueTypeFonts="1" saveSubsetFonts="1">
  <p:sldMasterIdLst>
    <p:sldMasterId id="2147483660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vertBarState="maximized">
    <p:restoredLeft sz="19070"/>
    <p:restoredTop sz="94665"/>
  </p:normalViewPr>
  <p:slideViewPr>
    <p:cSldViewPr>
      <p:cViewPr varScale="1">
        <p:scale>
          <a:sx n="132" d="100"/>
          <a:sy n="132" d="100"/>
        </p:scale>
        <p:origin x="126" y="318"/>
      </p:cViewPr>
      <p:guideLst>
        <p:guide orient="horz" pos="161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slide" Target="slides/slide25.xml"  /><Relationship Id="rId28" Type="http://schemas.openxmlformats.org/officeDocument/2006/relationships/slide" Target="slides/slide26.xml"  /><Relationship Id="rId29" Type="http://schemas.openxmlformats.org/officeDocument/2006/relationships/slide" Target="slides/slide27.xml"  /><Relationship Id="rId3" Type="http://schemas.openxmlformats.org/officeDocument/2006/relationships/slide" Target="slides/slide1.xml"  /><Relationship Id="rId30" Type="http://schemas.openxmlformats.org/officeDocument/2006/relationships/slide" Target="slides/slide28.xml"  /><Relationship Id="rId31" Type="http://schemas.openxmlformats.org/officeDocument/2006/relationships/slide" Target="slides/slide29.xml"  /><Relationship Id="rId32" Type="http://schemas.openxmlformats.org/officeDocument/2006/relationships/slide" Target="slides/slide30.xml"  /><Relationship Id="rId33" Type="http://schemas.openxmlformats.org/officeDocument/2006/relationships/slide" Target="slides/slide31.xml"  /><Relationship Id="rId34" Type="http://schemas.openxmlformats.org/officeDocument/2006/relationships/slide" Target="slides/slide32.xml"  /><Relationship Id="rId35" Type="http://schemas.openxmlformats.org/officeDocument/2006/relationships/presProps" Target="presProps.xml"  /><Relationship Id="rId36" Type="http://schemas.openxmlformats.org/officeDocument/2006/relationships/viewProps" Target="viewProps.xml"  /><Relationship Id="rId37" Type="http://schemas.openxmlformats.org/officeDocument/2006/relationships/theme" Target="theme/theme1.xml"  /><Relationship Id="rId38" Type="http://schemas.openxmlformats.org/officeDocument/2006/relationships/tableStyles" Target="tableStyles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FA777006-B179-4EE2-AD0F-ACF8EAA93D0D}" type="datetime1">
              <a:rPr lang="ko-KR" altLang="en-US"/>
              <a:pPr lvl="0">
                <a:defRPr/>
              </a:pPr>
              <a:t>2019-06-06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BC101F66-AD49-4D4E-AD90-781357CDEC6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slide" Target="../slides/slide20.xml"  /><Relationship Id="rId2" Type="http://schemas.openxmlformats.org/officeDocument/2006/relationships/notesMaster" Target="../notesMasters/notesMaster1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slide" Target="../slides/slide21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20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2.xml"  /></Relationships>
</file>

<file path=ppt/notesSlides/_rels/notesSlide2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3.xml"  /></Relationships>
</file>

<file path=ppt/notesSlides/_rels/notesSlide2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4.xml"  /></Relationships>
</file>

<file path=ppt/notesSlides/_rels/notesSlide2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5.xml"  /></Relationships>
</file>

<file path=ppt/notesSlides/_rels/notesSlide2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6.xml"  /></Relationships>
</file>

<file path=ppt/notesSlides/_rels/notesSlide2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7.xml"  /></Relationships>
</file>

<file path=ppt/notesSlides/_rels/notesSlide26.xml.rels><?xml version="1.0" encoding="UTF-8" standalone="yes" ?><Relationships xmlns="http://schemas.openxmlformats.org/package/2006/relationships"><Relationship Id="rId1" Type="http://schemas.openxmlformats.org/officeDocument/2006/relationships/slide" Target="../slides/slide28.xml"  /><Relationship Id="rId2" Type="http://schemas.openxmlformats.org/officeDocument/2006/relationships/notesMaster" Target="../notesMasters/notesMaster1.xml"  /></Relationships>
</file>

<file path=ppt/notesSlides/_rels/notesSlide27.xml.rels><?xml version="1.0" encoding="UTF-8" standalone="yes" ?><Relationships xmlns="http://schemas.openxmlformats.org/package/2006/relationships"><Relationship Id="rId1" Type="http://schemas.openxmlformats.org/officeDocument/2006/relationships/slide" Target="../slides/slide29.xml"  /><Relationship Id="rId2" Type="http://schemas.openxmlformats.org/officeDocument/2006/relationships/notesMaster" Target="../notesMasters/notesMaster1.xml"  /></Relationships>
</file>

<file path=ppt/notesSlides/_rels/notesSlide28.xml.rels><?xml version="1.0" encoding="UTF-8" standalone="yes" ?><Relationships xmlns="http://schemas.openxmlformats.org/package/2006/relationships"><Relationship Id="rId1" Type="http://schemas.openxmlformats.org/officeDocument/2006/relationships/slide" Target="../slides/slide30.xml"  /><Relationship Id="rId2" Type="http://schemas.openxmlformats.org/officeDocument/2006/relationships/notesMaster" Target="../notesMasters/notesMaster1.xml"  /></Relationships>
</file>

<file path=ppt/notesSlides/_rels/notesSlide29.xml.rels><?xml version="1.0" encoding="UTF-8" standalone="yes" ?><Relationships xmlns="http://schemas.openxmlformats.org/package/2006/relationships"><Relationship Id="rId1" Type="http://schemas.openxmlformats.org/officeDocument/2006/relationships/slide" Target="../slides/slide31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</p:notes>
</file>

<file path=ppt/notesSlides/notesSlide1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</p:spTree>
  </p:cSld>
</p:notes>
</file>

<file path=ppt/notesSlides/notesSlide1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</p:cSld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9592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8338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207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4495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7116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01F66-AD49-4D4E-AD90-781357CDEC6F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449157"/>
      </p:ext>
    </p:extLst>
  </p:cSld>
  <p:clrMapOvr>
    <a:masterClrMapping/>
  </p:clrMapOvr>
</p:notes>
</file>

<file path=ppt/notesSlides/notesSlide2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28</a:t>
            </a:fld>
            <a:endParaRPr lang="en-US" altLang="en-US"/>
          </a:p>
        </p:txBody>
      </p:sp>
    </p:spTree>
  </p:cSld>
</p:notes>
</file>

<file path=ppt/notesSlides/notesSlide2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29</a:t>
            </a:fld>
            <a:endParaRPr lang="en-US" altLang="en-US"/>
          </a:p>
        </p:txBody>
      </p:sp>
    </p:spTree>
  </p:cSld>
</p:notes>
</file>

<file path=ppt/notesSlides/notesSlide2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30</a:t>
            </a:fld>
            <a:endParaRPr lang="en-US" altLang="en-US"/>
          </a:p>
        </p:txBody>
      </p:sp>
    </p:spTree>
  </p:cSld>
</p:notes>
</file>

<file path=ppt/notesSlides/notesSlide2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31</a:t>
            </a:fld>
            <a:endParaRPr lang="en-US" altLang="en-US"/>
          </a:p>
        </p:txBody>
      </p:sp>
    </p:spTree>
  </p:cSld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BC101F66-AD49-4D4E-AD90-781357CDEC6F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386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601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152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182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477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054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244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090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154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6581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35100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8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CBBD-C4D5-47C7-ACA2-19DB7762587E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38C0F6-E3CE-4218-BD06-BC137256F0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23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8.xml"  /><Relationship Id="rId3" Type="http://schemas.openxmlformats.org/officeDocument/2006/relationships/image" Target="../media/image2.jpeg"  /><Relationship Id="rId4" Type="http://schemas.openxmlformats.org/officeDocument/2006/relationships/image" Target="../media/image13.png"  /><Relationship Id="rId5" Type="http://schemas.openxmlformats.org/officeDocument/2006/relationships/image" Target="../media/image14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2.jpeg"  /><Relationship Id="rId4" Type="http://schemas.openxmlformats.org/officeDocument/2006/relationships/image" Target="../media/image15.png"  /><Relationship Id="rId5" Type="http://schemas.openxmlformats.org/officeDocument/2006/relationships/image" Target="../media/image16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0.xml"  /><Relationship Id="rId3" Type="http://schemas.openxmlformats.org/officeDocument/2006/relationships/image" Target="../media/image2.jpeg"  /><Relationship Id="rId4" Type="http://schemas.openxmlformats.org/officeDocument/2006/relationships/image" Target="../media/image17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1.xml"  /><Relationship Id="rId3" Type="http://schemas.openxmlformats.org/officeDocument/2006/relationships/image" Target="../media/image18.png"  /><Relationship Id="rId4" Type="http://schemas.openxmlformats.org/officeDocument/2006/relationships/image" Target="../media/image2.jpe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2.xml"  /><Relationship Id="rId3" Type="http://schemas.openxmlformats.org/officeDocument/2006/relationships/image" Target="../media/image2.jpeg"  /><Relationship Id="rId4" Type="http://schemas.openxmlformats.org/officeDocument/2006/relationships/image" Target="../media/image19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3.xml"  /><Relationship Id="rId3" Type="http://schemas.openxmlformats.org/officeDocument/2006/relationships/image" Target="../media/image2.jpeg"  /><Relationship Id="rId4" Type="http://schemas.openxmlformats.org/officeDocument/2006/relationships/image" Target="../media/image20.png"  /><Relationship Id="rId5" Type="http://schemas.openxmlformats.org/officeDocument/2006/relationships/image" Target="../media/image21.png"  /><Relationship Id="rId6" Type="http://schemas.openxmlformats.org/officeDocument/2006/relationships/image" Target="../media/image22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4.xml"  /><Relationship Id="rId3" Type="http://schemas.openxmlformats.org/officeDocument/2006/relationships/image" Target="../media/image23.png"  /><Relationship Id="rId4" Type="http://schemas.openxmlformats.org/officeDocument/2006/relationships/image" Target="../media/image2.jpeg"  /><Relationship Id="rId5" Type="http://schemas.openxmlformats.org/officeDocument/2006/relationships/image" Target="../media/image24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5.xml"  /><Relationship Id="rId3" Type="http://schemas.openxmlformats.org/officeDocument/2006/relationships/image" Target="../media/image2.jpeg"  /><Relationship Id="rId4" Type="http://schemas.openxmlformats.org/officeDocument/2006/relationships/image" Target="../media/image25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6.xml"  /><Relationship Id="rId3" Type="http://schemas.openxmlformats.org/officeDocument/2006/relationships/image" Target="../media/image2.jpeg"  /><Relationship Id="rId4" Type="http://schemas.openxmlformats.org/officeDocument/2006/relationships/image" Target="../media/image26.png"  /><Relationship Id="rId5" Type="http://schemas.openxmlformats.org/officeDocument/2006/relationships/image" Target="../media/image27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7.xml"  /><Relationship Id="rId3" Type="http://schemas.openxmlformats.org/officeDocument/2006/relationships/image" Target="../media/image2.jpeg"  /><Relationship Id="rId4" Type="http://schemas.openxmlformats.org/officeDocument/2006/relationships/image" Target="../media/image28.png"  /><Relationship Id="rId5" Type="http://schemas.openxmlformats.org/officeDocument/2006/relationships/image" Target="../media/image29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.xml"  /><Relationship Id="rId3" Type="http://schemas.openxmlformats.org/officeDocument/2006/relationships/image" Target="../media/image2.jpe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8.xml"  /><Relationship Id="rId3" Type="http://schemas.openxmlformats.org/officeDocument/2006/relationships/image" Target="../media/image2.jpeg"  /><Relationship Id="rId4" Type="http://schemas.openxmlformats.org/officeDocument/2006/relationships/image" Target="../media/image30.png"  /><Relationship Id="rId5" Type="http://schemas.openxmlformats.org/officeDocument/2006/relationships/image" Target="../media/image31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9.xml"  /><Relationship Id="rId3" Type="http://schemas.openxmlformats.org/officeDocument/2006/relationships/image" Target="../media/image2.jpeg"  /><Relationship Id="rId4" Type="http://schemas.openxmlformats.org/officeDocument/2006/relationships/image" Target="../media/image32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20.xml"  /><Relationship Id="rId3" Type="http://schemas.openxmlformats.org/officeDocument/2006/relationships/image" Target="../media/image2.jpeg"  /><Relationship Id="rId4" Type="http://schemas.openxmlformats.org/officeDocument/2006/relationships/image" Target="../media/image33.png"  /><Relationship Id="rId5" Type="http://schemas.openxmlformats.org/officeDocument/2006/relationships/image" Target="../media/image34.png"  /><Relationship Id="rId6" Type="http://schemas.openxmlformats.org/officeDocument/2006/relationships/image" Target="../media/image35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21.xml"  /><Relationship Id="rId3" Type="http://schemas.openxmlformats.org/officeDocument/2006/relationships/image" Target="../media/image36.png"  /><Relationship Id="rId4" Type="http://schemas.openxmlformats.org/officeDocument/2006/relationships/image" Target="../media/image2.jpeg"  /><Relationship Id="rId5" Type="http://schemas.openxmlformats.org/officeDocument/2006/relationships/image" Target="../media/image37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22.xml"  /><Relationship Id="rId3" Type="http://schemas.openxmlformats.org/officeDocument/2006/relationships/image" Target="../media/image2.jpeg"  /><Relationship Id="rId4" Type="http://schemas.openxmlformats.org/officeDocument/2006/relationships/image" Target="../media/image38.png"  /><Relationship Id="rId5" Type="http://schemas.openxmlformats.org/officeDocument/2006/relationships/image" Target="../media/image39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23.xml"  /><Relationship Id="rId3" Type="http://schemas.openxmlformats.org/officeDocument/2006/relationships/image" Target="../media/image2.jpeg"  /><Relationship Id="rId4" Type="http://schemas.openxmlformats.org/officeDocument/2006/relationships/image" Target="../media/image40.png"  /><Relationship Id="rId5" Type="http://schemas.openxmlformats.org/officeDocument/2006/relationships/image" Target="../media/image41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24.xml"  /><Relationship Id="rId3" Type="http://schemas.openxmlformats.org/officeDocument/2006/relationships/image" Target="../media/image2.jpeg"  /><Relationship Id="rId4" Type="http://schemas.openxmlformats.org/officeDocument/2006/relationships/image" Target="../media/image42.png"  /><Relationship Id="rId5" Type="http://schemas.openxmlformats.org/officeDocument/2006/relationships/image" Target="../media/image43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25.xml"  /><Relationship Id="rId3" Type="http://schemas.openxmlformats.org/officeDocument/2006/relationships/image" Target="../media/image44.png"  /><Relationship Id="rId4" Type="http://schemas.openxmlformats.org/officeDocument/2006/relationships/image" Target="../media/image45.png"  /><Relationship Id="rId5" Type="http://schemas.openxmlformats.org/officeDocument/2006/relationships/image" Target="../media/image2.jpeg"  /><Relationship Id="rId6" Type="http://schemas.openxmlformats.org/officeDocument/2006/relationships/image" Target="../media/image46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26.xml"  /><Relationship Id="rId3" Type="http://schemas.openxmlformats.org/officeDocument/2006/relationships/image" Target="../media/image2.jpeg"  /><Relationship Id="rId4" Type="http://schemas.openxmlformats.org/officeDocument/2006/relationships/image" Target="../media/image47.png"  /><Relationship Id="rId5" Type="http://schemas.openxmlformats.org/officeDocument/2006/relationships/image" Target="../media/image48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27.xml"  /><Relationship Id="rId3" Type="http://schemas.openxmlformats.org/officeDocument/2006/relationships/image" Target="../media/image2.jpeg"  /><Relationship Id="rId4" Type="http://schemas.openxmlformats.org/officeDocument/2006/relationships/image" Target="../media/image49.png"  /><Relationship Id="rId5" Type="http://schemas.openxmlformats.org/officeDocument/2006/relationships/image" Target="../media/image50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10" Type="http://schemas.openxmlformats.org/officeDocument/2006/relationships/image" Target="../media/image9.png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2.jpeg"  /><Relationship Id="rId4" Type="http://schemas.openxmlformats.org/officeDocument/2006/relationships/image" Target="../media/image3.png"  /><Relationship Id="rId5" Type="http://schemas.openxmlformats.org/officeDocument/2006/relationships/image" Target="../media/image4.png"  /><Relationship Id="rId6" Type="http://schemas.openxmlformats.org/officeDocument/2006/relationships/image" Target="../media/image5.png"  /><Relationship Id="rId7" Type="http://schemas.openxmlformats.org/officeDocument/2006/relationships/image" Target="../media/image6.png"  /><Relationship Id="rId8" Type="http://schemas.openxmlformats.org/officeDocument/2006/relationships/image" Target="../media/image7.png"  /><Relationship Id="rId9" Type="http://schemas.openxmlformats.org/officeDocument/2006/relationships/image" Target="../media/image8.pn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28.xml"  /><Relationship Id="rId3" Type="http://schemas.openxmlformats.org/officeDocument/2006/relationships/image" Target="../media/image2.jpeg"  /><Relationship Id="rId4" Type="http://schemas.openxmlformats.org/officeDocument/2006/relationships/image" Target="../media/image51.png"  /><Relationship Id="rId5" Type="http://schemas.openxmlformats.org/officeDocument/2006/relationships/image" Target="../media/image52.png"  /><Relationship Id="rId6" Type="http://schemas.openxmlformats.org/officeDocument/2006/relationships/image" Target="../media/image53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29.xml"  /><Relationship Id="rId3" Type="http://schemas.openxmlformats.org/officeDocument/2006/relationships/image" Target="../media/image2.jpeg"  /><Relationship Id="rId4" Type="http://schemas.openxmlformats.org/officeDocument/2006/relationships/image" Target="../media/image54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2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4.xml"  /><Relationship Id="rId3" Type="http://schemas.openxmlformats.org/officeDocument/2006/relationships/image" Target="../media/image2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5.xml"  /><Relationship Id="rId3" Type="http://schemas.openxmlformats.org/officeDocument/2006/relationships/image" Target="../media/image2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2.jpeg"  /><Relationship Id="rId4" Type="http://schemas.openxmlformats.org/officeDocument/2006/relationships/image" Target="../media/image11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7.xml"  /><Relationship Id="rId3" Type="http://schemas.openxmlformats.org/officeDocument/2006/relationships/image" Target="../media/image2.jpeg"  /><Relationship Id="rId4" Type="http://schemas.openxmlformats.org/officeDocument/2006/relationships/image" Target="../media/image12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976852" y="771550"/>
            <a:ext cx="3821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인테리어 추천 사이트 분석 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951820" y="1294770"/>
            <a:ext cx="3846912" cy="412884"/>
          </a:xfrm>
          <a:prstGeom prst="rect">
            <a:avLst/>
          </a:prstGeom>
          <a:solidFill>
            <a:srgbClr val="E5D5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6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5TS ( 5tea spoon ) </a:t>
            </a:r>
            <a:endParaRPr lang="ko-KR" altLang="en-US" sz="2000" spc="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부제목 2"/>
          <p:cNvSpPr txBox="1">
            <a:spLocks/>
          </p:cNvSpPr>
          <p:nvPr/>
        </p:nvSpPr>
        <p:spPr>
          <a:xfrm>
            <a:off x="1115616" y="4227934"/>
            <a:ext cx="7412147" cy="975419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SzPct val="80000"/>
              <a:buFont typeface="Wingdings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1500" b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조원 </a:t>
            </a:r>
            <a:r>
              <a:rPr lang="en-US" altLang="ko-KR" sz="1500" b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:</a:t>
            </a:r>
            <a:r>
              <a:rPr lang="ko-KR" altLang="en-US" sz="1500" b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 </a:t>
            </a:r>
            <a:r>
              <a:rPr lang="ko-KR" altLang="en-US" sz="1500" b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고예린</a:t>
            </a:r>
            <a:r>
              <a:rPr lang="en-US" altLang="ko-KR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, </a:t>
            </a:r>
            <a:r>
              <a:rPr lang="ko-KR" altLang="en-US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김승환</a:t>
            </a:r>
            <a:r>
              <a:rPr lang="en-US" altLang="ko-KR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, </a:t>
            </a:r>
            <a:r>
              <a:rPr lang="ko-KR" altLang="en-US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김태훈</a:t>
            </a:r>
            <a:r>
              <a:rPr lang="en-US" altLang="ko-KR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, </a:t>
            </a:r>
            <a:r>
              <a:rPr lang="ko-KR" altLang="en-US" sz="1500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함초롬돋움" panose="02030504000101010101" pitchFamily="18" charset="-127"/>
              </a:rPr>
              <a:t>김선종</a:t>
            </a:r>
            <a:endParaRPr lang="ko-KR" altLang="en-US" sz="15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함초롬돋움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528465"/>
            <a:ext cx="4203174" cy="23746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851920" y="3741484"/>
            <a:ext cx="164179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빅데이터 자바 개발자</a:t>
            </a:r>
            <a:endParaRPr lang="ko-KR" altLang="en-US" sz="15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898233" y="4095910"/>
            <a:ext cx="3846912" cy="81706"/>
          </a:xfrm>
          <a:prstGeom prst="rect">
            <a:avLst/>
          </a:prstGeom>
          <a:solidFill>
            <a:srgbClr val="E5D5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60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endParaRPr lang="ko-KR" altLang="en-US" sz="2000" spc="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650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8523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분석 가설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23528" y="1105864"/>
            <a:ext cx="8069630" cy="10338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인테리어 이미지에서 추출한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R, G, B(*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이하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feature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로 정의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) 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값들 중 가장 많은 비율을 차지하는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feature 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값과 </a:t>
            </a:r>
            <a:endParaRPr lang="en-US" altLang="ko-KR" sz="16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 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된 이미지의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feature </a:t>
            </a:r>
            <a:r>
              <a:rPr lang="ko-KR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값이 같은 범위에 있으면 어울리는 이미지일 것이다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ko-KR" altLang="en-US" sz="1600" b="1" spc="-150" dirty="0">
              <a:solidFill>
                <a:schemeClr val="bg2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04" y="2185984"/>
            <a:ext cx="3744848" cy="278777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2185984"/>
            <a:ext cx="4181198" cy="2787774"/>
          </a:xfrm>
          <a:prstGeom prst="rect">
            <a:avLst/>
          </a:prstGeom>
        </p:spPr>
      </p:pic>
      <p:cxnSp>
        <p:nvCxnSpPr>
          <p:cNvPr id="9" name="직선 화살표 연결선 8"/>
          <p:cNvCxnSpPr/>
          <p:nvPr/>
        </p:nvCxnSpPr>
        <p:spPr>
          <a:xfrm flipH="1">
            <a:off x="2699792" y="3507854"/>
            <a:ext cx="1656184" cy="1440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253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50754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가공 및 </a:t>
            </a:r>
            <a:r>
              <a:rPr lang="ko-KR" altLang="en-US" sz="28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처리 내용</a:t>
            </a:r>
            <a:endParaRPr lang="ko-KR" altLang="ko-KR" dirty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23528" y="1105864"/>
            <a:ext cx="8069630" cy="961830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 </a:t>
            </a:r>
            <a:r>
              <a:rPr lang="ko-KR" altLang="en-US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데이터에서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feature </a:t>
            </a:r>
            <a:r>
              <a:rPr lang="ko-KR" altLang="en-US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값을 가장 많은 비율부터 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5</a:t>
            </a:r>
            <a:r>
              <a:rPr lang="ko-KR" altLang="en-US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가지로 분류 추출한다</a:t>
            </a:r>
            <a:r>
              <a:rPr lang="en-US" altLang="ko-KR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</a:p>
          <a:p>
            <a:pPr algn="ctr"/>
            <a:r>
              <a:rPr lang="en-US" altLang="ko-KR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5</a:t>
            </a:r>
            <a:r>
              <a:rPr lang="ko-KR" altLang="en-US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가지 중 가장 많은 비율의 </a:t>
            </a:r>
            <a:r>
              <a:rPr lang="en-US" altLang="ko-KR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R, G, B</a:t>
            </a:r>
            <a:r>
              <a:rPr lang="ko-KR" altLang="en-US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를 </a:t>
            </a:r>
            <a:r>
              <a:rPr lang="en-US" altLang="ko-KR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feature </a:t>
            </a:r>
            <a:r>
              <a:rPr lang="ko-KR" altLang="en-US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값으로 </a:t>
            </a:r>
            <a:r>
              <a:rPr lang="ko-KR" altLang="en-US" sz="1600" dirty="0">
                <a:latin typeface="HY동녘M" panose="02030600000101010101" pitchFamily="18" charset="-127"/>
                <a:ea typeface="HY동녘M" panose="02030600000101010101" pitchFamily="18" charset="-127"/>
              </a:rPr>
              <a:t>사용한다</a:t>
            </a:r>
            <a:r>
              <a:rPr lang="en-US" altLang="ko-KR" sz="16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6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62" y="2084478"/>
            <a:ext cx="3812090" cy="300271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1" y="2084477"/>
            <a:ext cx="4181198" cy="3002715"/>
          </a:xfrm>
          <a:prstGeom prst="rect">
            <a:avLst/>
          </a:prstGeom>
        </p:spPr>
      </p:pic>
      <p:cxnSp>
        <p:nvCxnSpPr>
          <p:cNvPr id="9" name="직선 화살표 연결선 8"/>
          <p:cNvCxnSpPr/>
          <p:nvPr/>
        </p:nvCxnSpPr>
        <p:spPr>
          <a:xfrm flipH="1">
            <a:off x="3059832" y="2139702"/>
            <a:ext cx="648072" cy="21949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395536" y="4351412"/>
            <a:ext cx="3456384" cy="73578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25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166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수집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712" y="2172703"/>
            <a:ext cx="6392283" cy="2823949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직사각형 8"/>
          <p:cNvSpPr/>
          <p:nvPr/>
        </p:nvSpPr>
        <p:spPr>
          <a:xfrm>
            <a:off x="323528" y="1122599"/>
            <a:ext cx="8069630" cy="987087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오늘의 집에서 색상 별로 데이터를 수집한다</a:t>
            </a:r>
            <a:r>
              <a:rPr lang="en-US" altLang="ko-KR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ko-KR" altLang="en-US" sz="1600" b="1" spc="-150" dirty="0">
              <a:solidFill>
                <a:schemeClr val="bg2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23528" y="2109686"/>
            <a:ext cx="1634953" cy="136815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크롤링한 사이트</a:t>
            </a:r>
            <a:endParaRPr lang="ko-KR" altLang="en-US" sz="1500" spc="-150" dirty="0">
              <a:solidFill>
                <a:schemeClr val="bg1"/>
              </a:solidFill>
              <a:latin typeface="나눔스퀘어라운드 ExtraBold" panose="020B0600000101010101" charset="-127"/>
              <a:ea typeface="문체부 돋음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229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5" y="1097776"/>
            <a:ext cx="5544616" cy="3994254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42562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수집 </a:t>
            </a:r>
            <a:r>
              <a:rPr lang="ko-KR" altLang="en-US" sz="28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크롤러</a:t>
            </a:r>
            <a:endParaRPr lang="ko-KR" altLang="en-US" sz="28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004048" y="1214097"/>
            <a:ext cx="3312368" cy="100811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크롤링 시  메모리의 과부화를 막기 위해  </a:t>
            </a:r>
            <a:r>
              <a:rPr lang="en-US" altLang="ko-KR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DB</a:t>
            </a:r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에 데이터를 저장하면서 크롤링을 한다</a:t>
            </a:r>
            <a:r>
              <a:rPr lang="en-US" altLang="ko-KR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ko-KR" altLang="en-US" sz="1400" spc="-150" dirty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004048" y="2338530"/>
            <a:ext cx="3312368" cy="100811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크롤링할 사이트가 무한 스크롤로 구현되어 있기 때문에 스크롤을 자동으로 </a:t>
            </a:r>
            <a:endParaRPr lang="en-US" altLang="ko-KR" sz="1400" spc="-150" dirty="0" smtClean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내릴 수 있도록 구현함</a:t>
            </a:r>
            <a:endParaRPr lang="ko-KR" altLang="en-US" sz="1400" spc="-150" dirty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746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42562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수집 </a:t>
            </a:r>
            <a:r>
              <a:rPr lang="ko-KR" altLang="en-US" sz="2800" spc="-150" dirty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크롤러</a:t>
            </a:r>
          </a:p>
          <a:p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82411"/>
            <a:ext cx="5544616" cy="400568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1" name="직사각형 10"/>
          <p:cNvSpPr/>
          <p:nvPr/>
        </p:nvSpPr>
        <p:spPr>
          <a:xfrm>
            <a:off x="5004048" y="1195251"/>
            <a:ext cx="3312368" cy="100811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크롤링 시  메모리의 과부화를 막기 위해</a:t>
            </a:r>
            <a:endParaRPr lang="en-US" altLang="ko-KR" sz="1400" spc="-150" dirty="0" smtClean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이미지를 저장함과 동시에 이미지의 이름과 이미지의 </a:t>
            </a:r>
            <a:r>
              <a:rPr lang="en-US" altLang="ko-KR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url</a:t>
            </a:r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을 </a:t>
            </a:r>
            <a:r>
              <a:rPr lang="en-US" altLang="ko-KR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DB</a:t>
            </a:r>
            <a:r>
              <a:rPr lang="ko-KR" altLang="en-US" sz="1400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에 저장함</a:t>
            </a:r>
            <a:endParaRPr lang="en-US" altLang="ko-KR" sz="1400" spc="-150" dirty="0" smtClean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038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288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ko-KR" altLang="en-US" sz="27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데이터 정제</a:t>
            </a:r>
            <a:endParaRPr lang="ko-KR" altLang="en-US" sz="27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31590"/>
            <a:ext cx="4672792" cy="381642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8" name="직사각형 7"/>
          <p:cNvSpPr/>
          <p:nvPr/>
        </p:nvSpPr>
        <p:spPr>
          <a:xfrm>
            <a:off x="2083899" y="3805098"/>
            <a:ext cx="2520280" cy="100811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이미지에서 뽑아낸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R,G,B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값들을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feature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 사용한다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711069"/>
            <a:ext cx="3888432" cy="251755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154866"/>
            <a:ext cx="3888432" cy="481227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4932041" y="4309154"/>
            <a:ext cx="3960440" cy="590974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상관 관계 그래프가 우상향 방향의 그래프를 그리므로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feature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의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서로간에 상관관계가 뚜렷함을 볼 수 있음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665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650" y="1227306"/>
            <a:ext cx="4032448" cy="384189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166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정제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55" y="1214408"/>
            <a:ext cx="4177771" cy="385479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2" name="직사각형 11"/>
          <p:cNvSpPr/>
          <p:nvPr/>
        </p:nvSpPr>
        <p:spPr>
          <a:xfrm>
            <a:off x="3295165" y="1131590"/>
            <a:ext cx="2050921" cy="64807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R,G,B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값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들 별로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분포도가 다름을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시각화하여 확인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279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198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데이터 정제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3" y="1131590"/>
            <a:ext cx="4606787" cy="345638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0" name="직사각형 9"/>
          <p:cNvSpPr/>
          <p:nvPr/>
        </p:nvSpPr>
        <p:spPr>
          <a:xfrm>
            <a:off x="5004048" y="1155745"/>
            <a:ext cx="3312368" cy="100811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KMeans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들의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clustering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의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center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값을 확인해서 군집이 겹치는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부분이 없는 것을 시각화하여 확인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677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538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머신러닝 </a:t>
            </a:r>
            <a:r>
              <a:rPr lang="ko-KR" altLang="en-US" sz="28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활용</a:t>
            </a:r>
            <a:endParaRPr lang="ko-KR" altLang="en-US" sz="28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78394"/>
            <a:ext cx="4536504" cy="3488511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8" name="직사각형 7"/>
          <p:cNvSpPr/>
          <p:nvPr/>
        </p:nvSpPr>
        <p:spPr>
          <a:xfrm>
            <a:off x="2987824" y="3529331"/>
            <a:ext cx="4176464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그리드 서치를 활용하여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 적절한 매개변수를 선정하고 모델로 활용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en-US" altLang="ko-KR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k-means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군집으로 분류된 예측 값을 </a:t>
            </a:r>
            <a:r>
              <a:rPr lang="en-US" altLang="ko-KR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로 사용하고 다시 </a:t>
            </a:r>
            <a:r>
              <a:rPr lang="en-US" altLang="ko-KR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SVM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머신러닝을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사용하여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지도학습을 시킨다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028" y="1178394"/>
            <a:ext cx="3168352" cy="72400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직사각형 8"/>
          <p:cNvSpPr/>
          <p:nvPr/>
        </p:nvSpPr>
        <p:spPr>
          <a:xfrm>
            <a:off x="4874028" y="2139799"/>
            <a:ext cx="3168352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PyCham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에서 모델을 활용하기 위하여 모델을 저장한다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</a:p>
          <a:p>
            <a:pPr algn="ctr"/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업로드 될 이미지의 </a:t>
            </a:r>
            <a:r>
              <a:rPr lang="en-US" altLang="ko-KR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feature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값이 새로운 데이터이기 때문에 지도학습된 </a:t>
            </a:r>
            <a:r>
              <a:rPr lang="en-US" altLang="ko-KR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SVM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모델을 통하여 예측할 수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있도록 한다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009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632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PyCham</a:t>
            </a:r>
            <a:r>
              <a:rPr lang="ko-KR" altLang="en-US" sz="28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 활용</a:t>
            </a:r>
            <a:endParaRPr lang="ko-KR" altLang="en-US" sz="28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131590"/>
            <a:ext cx="4020832" cy="3939902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7" name="직사각형 6"/>
          <p:cNvSpPr/>
          <p:nvPr/>
        </p:nvSpPr>
        <p:spPr>
          <a:xfrm>
            <a:off x="4218532" y="3867894"/>
            <a:ext cx="4195486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 되는 이미지 데이터를 모델로 분석하고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을 받을 수 있도록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PyCham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을 활용하였음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131590"/>
            <a:ext cx="4130050" cy="2643720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68402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800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목차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99792" y="1131590"/>
            <a:ext cx="5472608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sz="2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개요</a:t>
            </a:r>
            <a:endParaRPr lang="en-US" altLang="ko-KR" sz="25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8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주제 선정</a:t>
            </a:r>
            <a:endParaRPr lang="en-US" altLang="ko-KR" sz="20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en-US" altLang="ko-KR" sz="25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25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단계</a:t>
            </a:r>
            <a:endParaRPr lang="en-US" altLang="ko-KR" sz="25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8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구성 설계</a:t>
            </a:r>
            <a:endParaRPr lang="en-US" altLang="ko-KR" sz="20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화면 설계</a:t>
            </a:r>
            <a:endParaRPr lang="en-US" altLang="ko-KR" sz="20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수집</a:t>
            </a:r>
            <a:endParaRPr lang="en-US" altLang="ko-KR" sz="20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4.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가공</a:t>
            </a:r>
            <a:endParaRPr lang="en-US" altLang="ko-KR" sz="20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5. </a:t>
            </a:r>
            <a:r>
              <a:rPr lang="ko-KR" altLang="en-US" sz="20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분석 및 웹 구현</a:t>
            </a:r>
            <a:endParaRPr lang="en-US" altLang="ko-KR" sz="20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017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34" y="1131590"/>
            <a:ext cx="4149261" cy="288032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7" name="직사각형 6"/>
          <p:cNvSpPr/>
          <p:nvPr/>
        </p:nvSpPr>
        <p:spPr>
          <a:xfrm>
            <a:off x="194633" y="4113932"/>
            <a:ext cx="4149261" cy="834081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스프링 환경을 활용하여 웹 서버를 구축하였고 파일을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업로드하면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R,G,B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값으로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을 분류 받을 수 있도록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PyCham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과 연결하였음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.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132892"/>
            <a:ext cx="4326023" cy="2879018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직사각형 8"/>
          <p:cNvSpPr/>
          <p:nvPr/>
        </p:nvSpPr>
        <p:spPr>
          <a:xfrm>
            <a:off x="4499991" y="4083918"/>
            <a:ext cx="4326023" cy="864096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 업로드 시 해당 이미지와 같은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의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인테리어 이미지들을 보여줌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695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53" y="1082410"/>
            <a:ext cx="5359196" cy="3937611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7" name="직사각형 6"/>
          <p:cNvSpPr/>
          <p:nvPr/>
        </p:nvSpPr>
        <p:spPr>
          <a:xfrm>
            <a:off x="4788024" y="1995686"/>
            <a:ext cx="3475406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MySQL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에 데이터를 저장 및 같은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의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이미지들을 불러옴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874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59798" y="3920636"/>
            <a:ext cx="3980154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이미지를 업로드하면 업로드 된 이미지의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R,G,B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값과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을 분석된 모델로부터 가져오고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, </a:t>
            </a: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다른 색 클릭 시 해당하는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의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이미지들을 보여줌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98" y="2772007"/>
            <a:ext cx="3980154" cy="1095887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98" y="1110056"/>
            <a:ext cx="3980154" cy="160571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118389"/>
            <a:ext cx="4085901" cy="2121117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12" name="직사각형 11"/>
          <p:cNvSpPr/>
          <p:nvPr/>
        </p:nvSpPr>
        <p:spPr>
          <a:xfrm>
            <a:off x="4427984" y="3435846"/>
            <a:ext cx="4085901" cy="115212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자신이 업로드한 가구와 같이 비교해 줄 수 있도록 가구 이미지도 같이 보여줌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802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82411"/>
            <a:ext cx="5472608" cy="2137411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292080" y="1347614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Python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으로 정제한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Interior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데이터를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csv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 저장한 뒤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MySQL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에 테이블에 입력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3291830"/>
            <a:ext cx="4849465" cy="180020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9" name="직사각형 8"/>
          <p:cNvSpPr/>
          <p:nvPr/>
        </p:nvSpPr>
        <p:spPr>
          <a:xfrm>
            <a:off x="242009" y="3507854"/>
            <a:ext cx="3475406" cy="864096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tb_furniture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테이블을 활용하여 앞으로 업로드 되는 이미지에 대한 정보를 저장</a:t>
            </a:r>
            <a:endParaRPr lang="en-US" altLang="ko-KR" sz="1200" dirty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850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275606"/>
            <a:ext cx="4048200" cy="2680806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직사각형 6"/>
          <p:cNvSpPr/>
          <p:nvPr/>
        </p:nvSpPr>
        <p:spPr>
          <a:xfrm>
            <a:off x="583907" y="4172436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가구 이미지를 업로드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296380"/>
            <a:ext cx="4032448" cy="2643522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12" name="직사각형 11"/>
          <p:cNvSpPr/>
          <p:nvPr/>
        </p:nvSpPr>
        <p:spPr>
          <a:xfrm>
            <a:off x="4850521" y="4172048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로그인이 안되어 있으면 버튼의 클래스를 동적으로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만들어서 클릭을 하지 못하도록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하였음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76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653" y="1275635"/>
            <a:ext cx="4038804" cy="2736304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8" name="직사각형 7"/>
          <p:cNvSpPr/>
          <p:nvPr/>
        </p:nvSpPr>
        <p:spPr>
          <a:xfrm>
            <a:off x="619079" y="4193772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 사진을 업로드 </a:t>
            </a:r>
            <a:r>
              <a:rPr lang="ko-KR" altLang="en-US" sz="1200" smtClean="0">
                <a:latin typeface="HY동녘M" panose="02030600000101010101" pitchFamily="18" charset="-127"/>
                <a:ea typeface="HY동녘M" panose="02030600000101010101" pitchFamily="18" charset="-127"/>
              </a:rPr>
              <a:t>하게 되면 매칭이 시작됨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241414"/>
            <a:ext cx="4053796" cy="2770526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0" name="직사각형 9"/>
          <p:cNvSpPr/>
          <p:nvPr/>
        </p:nvSpPr>
        <p:spPr>
          <a:xfrm>
            <a:off x="4932040" y="4193772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 버튼을 숨기고 이미지 소스를 활용하여 버튼을 만들고 업로드 기능을 상속받도록 함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61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94328"/>
            <a:ext cx="4032448" cy="3934159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17" name="직사각형 16"/>
          <p:cNvSpPr/>
          <p:nvPr/>
        </p:nvSpPr>
        <p:spPr>
          <a:xfrm>
            <a:off x="1798326" y="1077036"/>
            <a:ext cx="2377630" cy="172005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 된 이미지에서 색을 분류 후 모델을 통해 나온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같은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의 인테리어 이미지를 보여줌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094328"/>
            <a:ext cx="4011509" cy="262955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0" name="직사각형 9"/>
          <p:cNvSpPr/>
          <p:nvPr/>
        </p:nvSpPr>
        <p:spPr>
          <a:xfrm>
            <a:off x="4716016" y="4155926"/>
            <a:ext cx="3475406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업로드 된 이미지를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인테리어 이미지와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비교해 </a:t>
            </a:r>
            <a:r>
              <a:rPr lang="ko-KR" altLang="en-US" sz="1200" dirty="0">
                <a:latin typeface="HY동녘M" panose="02030600000101010101" pitchFamily="18" charset="-127"/>
                <a:ea typeface="HY동녘M" panose="02030600000101010101" pitchFamily="18" charset="-127"/>
              </a:rPr>
              <a:t>볼 수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있도록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함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998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2991424"/>
            <a:ext cx="4521260" cy="2100606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130006"/>
            <a:ext cx="4521260" cy="2876411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1486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5" y="1275606"/>
            <a:ext cx="4011509" cy="2304256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1" name="직사각형 10"/>
          <p:cNvSpPr/>
          <p:nvPr/>
        </p:nvSpPr>
        <p:spPr>
          <a:xfrm>
            <a:off x="323528" y="3795886"/>
            <a:ext cx="3653544" cy="71923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같은 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label 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값을 갖는 인테리어 이미지들을 불러옴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130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203598"/>
            <a:ext cx="3888432" cy="365187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1203598"/>
            <a:ext cx="4536504" cy="365187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1" name="직사각형 10"/>
          <p:cNvSpPr/>
          <p:nvPr/>
        </p:nvSpPr>
        <p:spPr>
          <a:xfrm>
            <a:off x="1713120" y="1174345"/>
            <a:ext cx="2377630" cy="1720058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다른 색으로 보기 버튼을 클릭하면 해당 이미지의 다른 색에 해당하는 이미지들 보여줌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더보기 버튼을 클릭하면 다른 이미지들이 계속해서 나옴</a:t>
            </a:r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032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097776"/>
            <a:ext cx="5040560" cy="1883862"/>
          </a:xfrm>
          <a:prstGeom prst="rect">
            <a:avLst/>
          </a:prstGeom>
          <a:effectLst/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981638"/>
            <a:ext cx="5040560" cy="1831662"/>
          </a:xfrm>
          <a:prstGeom prst="rect">
            <a:avLst/>
          </a:prstGeom>
          <a:effectLst/>
        </p:spPr>
      </p:pic>
      <p:sp>
        <p:nvSpPr>
          <p:cNvPr id="11" name="직사각형 10"/>
          <p:cNvSpPr/>
          <p:nvPr/>
        </p:nvSpPr>
        <p:spPr>
          <a:xfrm>
            <a:off x="5868144" y="1062296"/>
            <a:ext cx="2952328" cy="1419061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다른 색으로 보기 버튼을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en-US" altLang="ko-KR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ajax</a:t>
            </a:r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로 구현해서 비동기통신으로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이미지들을 불러오도록 하였음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911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7680" t="50700" r="55880" b="37400"/>
          <a:stretch>
            <a:fillRect/>
          </a:stretch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0" y="4227934"/>
            <a:ext cx="9144000" cy="432048"/>
          </a:xfrm>
          <a:prstGeom prst="rect">
            <a:avLst/>
          </a:prstGeom>
          <a:solidFill>
            <a:srgbClr val="3b5961">
              <a:alpha val="9216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2000" b="0" spc="-150">
                <a:solidFill>
                  <a:schemeClr val="bg2"/>
                </a:solidFill>
                <a:latin typeface="나눔스퀘어라운드 ExtraBold"/>
                <a:ea typeface="나눔스퀘어라운드 ExtraBold"/>
              </a:rPr>
              <a:t>인테리어</a:t>
            </a:r>
            <a:r>
              <a:rPr lang="ko-KR" altLang="en-US" b="0" spc="-150">
                <a:solidFill>
                  <a:schemeClr val="bg2"/>
                </a:solidFill>
                <a:latin typeface="나눔스퀘어라운드 ExtraBold"/>
                <a:ea typeface="나눔스퀘어라운드 ExtraBold"/>
              </a:rPr>
              <a:t> 추천 사이트 분석</a:t>
            </a:r>
            <a:endParaRPr lang="ko-KR" altLang="en-US" b="0" spc="-150">
              <a:solidFill>
                <a:schemeClr val="bg2"/>
              </a:solidFill>
              <a:latin typeface="나눔스퀘어라운드 ExtraBold"/>
              <a:ea typeface="나눔스퀘어라운드 ExtraBold"/>
            </a:endParaRPr>
          </a:p>
        </p:txBody>
      </p:sp>
      <p:pic>
        <p:nvPicPr>
          <p:cNvPr id="45" name="그림 4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391726" y="3595445"/>
            <a:ext cx="360548" cy="360548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395536" y="1131590"/>
            <a:ext cx="3816424" cy="2821101"/>
          </a:xfrm>
          <a:prstGeom prst="rect">
            <a:avLst/>
          </a:prstGeom>
          <a:noFill/>
          <a:ln w="3175">
            <a:solidFill>
              <a:srgbClr val="3b596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4932040" y="1131590"/>
            <a:ext cx="3816424" cy="2821101"/>
          </a:xfrm>
          <a:prstGeom prst="rect">
            <a:avLst/>
          </a:prstGeom>
          <a:noFill/>
          <a:ln w="3175">
            <a:solidFill>
              <a:srgbClr val="3b596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060505" y="218628"/>
            <a:ext cx="418896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5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1. </a:t>
            </a:r>
            <a:r>
              <a:rPr lang="ko-KR" altLang="en-US" sz="25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프로젝트 개요  </a:t>
            </a:r>
            <a:r>
              <a:rPr lang="ko-KR" altLang="en-US" sz="28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 </a:t>
            </a:r>
            <a:r>
              <a:rPr lang="ko-KR" altLang="en-US" sz="20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프로젝트 주제 선정</a:t>
            </a:r>
            <a:endParaRPr lang="ko-KR" altLang="en-US" sz="2000" b="0" spc="-150">
              <a:solidFill>
                <a:srgbClr val="333a3d"/>
              </a:solidFill>
              <a:latin typeface="나눔스퀘어라운드 ExtraBold"/>
              <a:ea typeface="나눔스퀘어라운드 ExtraBold"/>
            </a:endParaRPr>
          </a:p>
        </p:txBody>
      </p:sp>
      <p:sp>
        <p:nvSpPr>
          <p:cNvPr id="62" name="직사각형 1"/>
          <p:cNvSpPr/>
          <p:nvPr/>
        </p:nvSpPr>
        <p:spPr>
          <a:xfrm>
            <a:off x="395536" y="1131590"/>
            <a:ext cx="3816424" cy="2821101"/>
          </a:xfrm>
          <a:prstGeom prst="rect">
            <a:avLst/>
          </a:prstGeom>
          <a:noFill/>
          <a:ln w="3175">
            <a:solidFill>
              <a:srgbClr val="3b596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3" name="직사각형 32"/>
          <p:cNvSpPr/>
          <p:nvPr/>
        </p:nvSpPr>
        <p:spPr>
          <a:xfrm>
            <a:off x="4932040" y="1131590"/>
            <a:ext cx="3816424" cy="2821101"/>
          </a:xfrm>
          <a:prstGeom prst="rect">
            <a:avLst/>
          </a:prstGeom>
          <a:noFill/>
          <a:ln w="3175">
            <a:solidFill>
              <a:srgbClr val="3b596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64" name="그림 4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986862" y="1672768"/>
            <a:ext cx="1681482" cy="1862203"/>
          </a:xfrm>
          <a:prstGeom prst="rect">
            <a:avLst/>
          </a:prstGeom>
        </p:spPr>
      </p:pic>
      <p:pic>
        <p:nvPicPr>
          <p:cNvPr id="65" name="그림 6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043608" y="1313145"/>
            <a:ext cx="1504546" cy="1763197"/>
          </a:xfrm>
          <a:prstGeom prst="rect">
            <a:avLst/>
          </a:prstGeom>
        </p:spPr>
      </p:pic>
      <p:pic>
        <p:nvPicPr>
          <p:cNvPr id="66" name="그림 7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5192285" y="1419033"/>
            <a:ext cx="777309" cy="777309"/>
          </a:xfrm>
          <a:prstGeom prst="rect">
            <a:avLst/>
          </a:prstGeom>
        </p:spPr>
      </p:pic>
      <p:pic>
        <p:nvPicPr>
          <p:cNvPr id="67" name="그림 10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1119869" y="2283718"/>
            <a:ext cx="2569784" cy="1329060"/>
          </a:xfrm>
          <a:prstGeom prst="rect">
            <a:avLst/>
          </a:prstGeom>
        </p:spPr>
      </p:pic>
      <p:pic>
        <p:nvPicPr>
          <p:cNvPr id="68" name="그림 13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7423282" y="3076342"/>
            <a:ext cx="1342449" cy="733872"/>
          </a:xfrm>
          <a:prstGeom prst="rect">
            <a:avLst/>
          </a:prstGeom>
        </p:spPr>
      </p:pic>
      <p:pic>
        <p:nvPicPr>
          <p:cNvPr id="69" name="그림 14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5173164" y="2859782"/>
            <a:ext cx="950432" cy="9504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74" y="3316991"/>
            <a:ext cx="3901784" cy="1367028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156751"/>
            <a:ext cx="3888430" cy="204929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386" y="1156751"/>
            <a:ext cx="2016226" cy="3527268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직사각형 8"/>
          <p:cNvSpPr/>
          <p:nvPr/>
        </p:nvSpPr>
        <p:spPr>
          <a:xfrm>
            <a:off x="6428323" y="1138288"/>
            <a:ext cx="2680181" cy="1721494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일정량의 이미지만 보여주다가 사용자가 더 보기를 원할 경우 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인테리어 사진을 더 보여줌</a:t>
            </a:r>
            <a:endParaRPr lang="en-US" altLang="ko-KR" sz="12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684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96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</a:t>
            </a:r>
            <a:r>
              <a:rPr lang="en-US" altLang="ko-KR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WEB</a:t>
            </a:r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개발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203598"/>
            <a:ext cx="5400600" cy="3744416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8" name="직사각형 7"/>
          <p:cNvSpPr/>
          <p:nvPr/>
        </p:nvSpPr>
        <p:spPr>
          <a:xfrm>
            <a:off x="5796136" y="1203598"/>
            <a:ext cx="2952328" cy="1419061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 이미지를 클릭하게 되면 해당 사이트로 이동하여 상세 정보들을 확인 할 수 있음</a:t>
            </a:r>
            <a:endParaRPr lang="en-US" altLang="ko-KR" sz="1200" dirty="0" smtClean="0">
              <a:solidFill>
                <a:schemeClr val="bg1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6555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775147" y="1275606"/>
            <a:ext cx="15937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KT&amp;G 상상제목 B" pitchFamily="2" charset="-127"/>
                <a:ea typeface="KT&amp;G 상상제목 B" pitchFamily="2" charset="-127"/>
              </a:rPr>
              <a:t>감사합니다</a:t>
            </a:r>
            <a:endParaRPr lang="ko-KR" altLang="en-US" sz="2800" spc="-150" dirty="0">
              <a:solidFill>
                <a:srgbClr val="333A3D"/>
              </a:solidFill>
              <a:latin typeface="KT&amp;G 상상제목 B" pitchFamily="2" charset="-127"/>
              <a:ea typeface="KT&amp;G 상상제목 B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528465"/>
            <a:ext cx="4203174" cy="237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57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 rot="0">
            <a:off x="771329" y="896980"/>
            <a:ext cx="6768752" cy="914412"/>
            <a:chOff x="1547664" y="843558"/>
            <a:chExt cx="7056784" cy="1318654"/>
          </a:xfrm>
        </p:grpSpPr>
        <p:sp>
          <p:nvSpPr>
            <p:cNvPr id="9" name="직사각형 8"/>
            <p:cNvSpPr/>
            <p:nvPr/>
          </p:nvSpPr>
          <p:spPr>
            <a:xfrm>
              <a:off x="1547664" y="843558"/>
              <a:ext cx="7056784" cy="1318654"/>
            </a:xfrm>
            <a:prstGeom prst="rect">
              <a:avLst/>
            </a:prstGeom>
            <a:solidFill>
              <a:srgbClr val="e5d5ab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1660346" y="958604"/>
              <a:ext cx="171183" cy="223280"/>
            </a:xfrm>
            <a:prstGeom prst="ellipse">
              <a:avLst/>
            </a:prstGeom>
            <a:solidFill>
              <a:srgbClr val="3b59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755576" y="2781120"/>
            <a:ext cx="6768752" cy="914412"/>
          </a:xfrm>
          <a:prstGeom prst="rect">
            <a:avLst/>
          </a:prstGeom>
          <a:solidFill>
            <a:srgbClr val="e5d5a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661750" y="993288"/>
            <a:ext cx="438344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>
                <a:latin typeface="나눔스퀘어라운드 ExtraBold"/>
                <a:ea typeface="나눔스퀘어라운드 ExtraBold"/>
              </a:rPr>
              <a:t>글 (업로드, 사진, 글, 댓글, 좋아요)</a:t>
            </a:r>
            <a:endParaRPr lang="ko-KR" altLang="en-US" sz="1000">
              <a:latin typeface="나눔스퀘어라운드 ExtraBold"/>
              <a:ea typeface="나눔스퀘어라운드 ExtraBold"/>
            </a:endParaRPr>
          </a:p>
          <a:p>
            <a:pPr>
              <a:defRPr/>
            </a:pPr>
            <a:r>
              <a:rPr lang="ko-KR" altLang="en-US" sz="1000">
                <a:latin typeface="나눔스퀘어라운드 ExtraBold"/>
                <a:ea typeface="나눔스퀘어라운드 ExtraBold"/>
              </a:rPr>
              <a:t>블로그 랭킹</a:t>
            </a:r>
            <a:endParaRPr lang="ko-KR" altLang="en-US" sz="1000">
              <a:latin typeface="나눔스퀘어라운드 ExtraBold"/>
              <a:ea typeface="나눔스퀘어라운드 ExtraBold"/>
            </a:endParaRPr>
          </a:p>
          <a:p>
            <a:pPr>
              <a:defRPr/>
            </a:pPr>
            <a:r>
              <a:rPr lang="ko-KR" altLang="en-US" sz="1000">
                <a:latin typeface="나눔스퀘어라운드 ExtraBold"/>
                <a:ea typeface="나눔스퀘어라운드 ExtraBold"/>
              </a:rPr>
              <a:t>분석: 글 읽은 사람의 회원정보를 바탕으로 블로그 추천</a:t>
            </a:r>
            <a:endParaRPr lang="ko-KR" altLang="en-US" sz="1000">
              <a:latin typeface="나눔스퀘어라운드 ExtraBold"/>
              <a:ea typeface="나눔스퀘어라운드 ExtraBold"/>
            </a:endParaRPr>
          </a:p>
          <a:p>
            <a:pPr>
              <a:defRPr/>
            </a:pPr>
            <a:r>
              <a:rPr lang="ko-KR" altLang="en-US" sz="1000">
                <a:latin typeface="나눔스퀘어라운드 ExtraBold"/>
                <a:ea typeface="나눔스퀘어라운드 ExtraBold"/>
              </a:rPr>
              <a:t>비슷한 성향의 사람의 블로그</a:t>
            </a:r>
            <a:r>
              <a:rPr lang="en-US" altLang="ko-KR" sz="1000">
                <a:latin typeface="나눔스퀘어라운드 ExtraBold"/>
                <a:ea typeface="나눔스퀘어라운드 ExtraBold"/>
              </a:rPr>
              <a:t>(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인테리어</a:t>
            </a:r>
            <a:r>
              <a:rPr lang="en-US" altLang="ko-KR" sz="1000">
                <a:latin typeface="나눔스퀘어라운드 ExtraBold"/>
                <a:ea typeface="나눔스퀘어라운드 ExtraBold"/>
              </a:rPr>
              <a:t>)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를 매칭</a:t>
            </a:r>
            <a:endParaRPr lang="ko-KR" altLang="en-US" sz="1000">
              <a:latin typeface="나눔스퀘어라운드 ExtraBold"/>
              <a:ea typeface="나눔스퀘어라운드 ExtraBold"/>
            </a:endParaRPr>
          </a:p>
          <a:p>
            <a:pPr lvl="0">
              <a:defRPr/>
            </a:pPr>
            <a:endParaRPr lang="en-US" altLang="ko-KR" sz="1000" b="0" spc="-150">
              <a:solidFill>
                <a:srgbClr val="333a3d"/>
              </a:solidFill>
              <a:latin typeface="나눔스퀘어라운드 ExtraBold"/>
              <a:ea typeface="나눔스퀘어라운드 ExtraBold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7680" t="50700" r="55880" b="37400"/>
          <a:stretch>
            <a:fillRect/>
          </a:stretch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79712" y="218315"/>
            <a:ext cx="3214341" cy="4770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5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2. </a:t>
            </a:r>
            <a:r>
              <a:rPr lang="ko-KR" altLang="en-US" sz="25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프로젝트 단계  </a:t>
            </a:r>
            <a:r>
              <a:rPr lang="ko-KR" altLang="en-US" sz="20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구성 설계</a:t>
            </a:r>
            <a:endParaRPr lang="en-US" altLang="ko-KR" sz="2000" b="0" spc="-150">
              <a:solidFill>
                <a:srgbClr val="333a3d"/>
              </a:solidFill>
              <a:latin typeface="나눔스퀘어라운드 ExtraBold"/>
              <a:ea typeface="나눔스퀘어라운드 ExtraBold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661750" y="1908425"/>
            <a:ext cx="47213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>
                <a:latin typeface="나눔스퀘어라운드 ExtraBold"/>
                <a:ea typeface="나눔스퀘어라운드 ExtraBold"/>
              </a:rPr>
              <a:t>네이버</a:t>
            </a:r>
            <a:r>
              <a:rPr lang="en-US" altLang="ko-KR" sz="1000">
                <a:latin typeface="나눔스퀘어라운드 ExtraBold"/>
                <a:ea typeface="나눔스퀘어라운드 ExtraBold"/>
              </a:rPr>
              <a:t>,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다음 카페</a:t>
            </a:r>
            <a:r>
              <a:rPr lang="en-US" altLang="ko-KR" sz="1000">
                <a:latin typeface="나눔스퀘어라운드 ExtraBold"/>
                <a:ea typeface="나눔스퀘어라운드 ExtraBold"/>
              </a:rPr>
              <a:t>,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 인테리어 사이트 등 내에서 긍정적이고 핫한 인테리어를 </a:t>
            </a:r>
            <a:endParaRPr lang="ko-KR" altLang="en-US" sz="1000">
              <a:latin typeface="나눔스퀘어라운드 ExtraBold"/>
              <a:ea typeface="나눔스퀘어라운드 ExtraBold"/>
            </a:endParaRPr>
          </a:p>
          <a:p>
            <a:pPr>
              <a:defRPr/>
            </a:pPr>
            <a:r>
              <a:rPr lang="ko-KR" altLang="en-US" sz="1000">
                <a:latin typeface="나눔스퀘어라운드 ExtraBold"/>
                <a:ea typeface="나눔스퀘어라운드 ExtraBold"/>
              </a:rPr>
              <a:t>찾아주기</a:t>
            </a:r>
            <a:endParaRPr lang="ko-KR" altLang="en-US" sz="1000">
              <a:latin typeface="나눔스퀘어라운드 ExtraBold"/>
              <a:ea typeface="나눔스퀘어라운드 ExtraBold"/>
            </a:endParaRPr>
          </a:p>
          <a:p>
            <a:pPr>
              <a:defRPr/>
            </a:pPr>
            <a:r>
              <a:rPr lang="en-US" altLang="ko-KR" sz="1000">
                <a:latin typeface="나눔스퀘어라운드 ExtraBold"/>
                <a:ea typeface="나눔스퀘어라운드 ExtraBold"/>
              </a:rPr>
              <a:t>(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네이버 리뷰를 분석(tf-idf)해서 머신러닝으로 분류 후 카페 리뷰를 </a:t>
            </a:r>
            <a:endParaRPr lang="ko-KR" altLang="en-US" sz="1000">
              <a:latin typeface="나눔스퀘어라운드 ExtraBold"/>
              <a:ea typeface="나눔스퀘어라운드 ExtraBold"/>
            </a:endParaRPr>
          </a:p>
          <a:p>
            <a:pPr>
              <a:defRPr/>
            </a:pPr>
            <a:r>
              <a:rPr lang="ko-KR" altLang="en-US" sz="1000">
                <a:latin typeface="나눔스퀘어라운드 ExtraBold"/>
                <a:ea typeface="나눔스퀘어라운드 ExtraBold"/>
              </a:rPr>
              <a:t>분석해서 랭 킹을 직접 매김</a:t>
            </a:r>
            <a:r>
              <a:rPr lang="en-US" altLang="ko-KR" sz="1000">
                <a:latin typeface="나눔스퀘어라운드 ExtraBold"/>
                <a:ea typeface="나눔스퀘어라운드 ExtraBold"/>
              </a:rPr>
              <a:t>)</a:t>
            </a:r>
            <a:endParaRPr lang="en-US" altLang="ko-KR" sz="1000">
              <a:latin typeface="나눔스퀘어라운드 ExtraBold"/>
              <a:ea typeface="나눔스퀘어라운드 ExtraBold"/>
            </a:endParaRPr>
          </a:p>
          <a:p>
            <a:pPr>
              <a:defRPr/>
            </a:pPr>
            <a:r>
              <a:rPr lang="ko-KR" altLang="en-US" sz="1000">
                <a:latin typeface="나눔스퀘어라운드 ExtraBold"/>
                <a:ea typeface="나눔스퀘어라운드 ExtraBold"/>
              </a:rPr>
              <a:t>여러 카페내의 랭킹을 모두 매김</a:t>
            </a:r>
            <a:endParaRPr lang="ko-KR" altLang="en-US" sz="1000">
              <a:latin typeface="나눔스퀘어라운드 ExtraBold"/>
              <a:ea typeface="나눔스퀘어라운드 ExtraBold"/>
            </a:endParaRPr>
          </a:p>
          <a:p>
            <a:pPr lvl="0">
              <a:defRPr/>
            </a:pPr>
            <a:endParaRPr lang="en-US" altLang="ko-KR" sz="1000" b="0" spc="-150">
              <a:solidFill>
                <a:srgbClr val="333a3d"/>
              </a:solidFill>
              <a:latin typeface="나눔스퀘어라운드 ExtraBold"/>
              <a:ea typeface="나눔스퀘어라운드 ExtraBol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661750" y="3007493"/>
            <a:ext cx="495563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sz="1000">
                <a:latin typeface="나눔스퀘어라운드 ExtraBold"/>
                <a:ea typeface="나눔스퀘어라운드 ExtraBold"/>
              </a:rPr>
              <a:t> 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가구를</a:t>
            </a:r>
            <a:r>
              <a:rPr lang="en-US" altLang="en-US" sz="1000">
                <a:latin typeface="나눔스퀘어라운드 ExtraBold"/>
                <a:ea typeface="나눔스퀘어라운드 ExtraBold"/>
              </a:rPr>
              <a:t> 입력하면 어울리는 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인테리어를</a:t>
            </a:r>
            <a:r>
              <a:rPr lang="en-US" altLang="en-US" sz="1000">
                <a:latin typeface="나눔스퀘어라운드 ExtraBold"/>
                <a:ea typeface="나눔스퀘어라운드 ExtraBold"/>
              </a:rPr>
              <a:t> 매칭 </a:t>
            </a:r>
            <a:endParaRPr lang="en-US" altLang="en-US" sz="1000">
              <a:latin typeface="나눔스퀘어라운드 ExtraBold"/>
              <a:ea typeface="나눔스퀘어라운드 ExtraBold"/>
            </a:endParaRPr>
          </a:p>
          <a:p>
            <a:pPr>
              <a:defRPr/>
            </a:pPr>
            <a:r>
              <a:rPr lang="en-US" altLang="en-US" sz="1000">
                <a:latin typeface="나눔스퀘어라운드 ExtraBold"/>
                <a:ea typeface="나눔스퀘어라운드 ExtraBold"/>
              </a:rPr>
              <a:t> (인테리어 글에 올라와있는 사진들의 색을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 추출</a:t>
            </a:r>
            <a:r>
              <a:rPr lang="en-US" altLang="en-US" sz="1000">
                <a:latin typeface="나눔스퀘어라운드 ExtraBold"/>
                <a:ea typeface="나눔스퀘어라운드 ExtraBold"/>
              </a:rPr>
              <a:t>해서 추천) </a:t>
            </a:r>
            <a:endParaRPr lang="en-US" altLang="en-US" sz="1000">
              <a:latin typeface="나눔스퀘어라운드 ExtraBold"/>
              <a:ea typeface="나눔스퀘어라운드 ExtraBold"/>
            </a:endParaRPr>
          </a:p>
          <a:p>
            <a:pPr>
              <a:defRPr/>
            </a:pPr>
            <a:r>
              <a:rPr lang="en-US" altLang="ko-KR" sz="1000">
                <a:latin typeface="나눔스퀘어라운드 ExtraBold"/>
                <a:ea typeface="나눔스퀘어라운드 ExtraBold"/>
              </a:rPr>
              <a:t> 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차트에 있는 색 클릭 시 해당 색의 인테리어 매칭 </a:t>
            </a:r>
            <a:r>
              <a:rPr lang="en-US" altLang="ko-KR" sz="1000">
                <a:latin typeface="나눔스퀘어라운드 ExtraBold"/>
                <a:ea typeface="나눔스퀘어라운드 ExtraBold"/>
              </a:rPr>
              <a:t>.</a:t>
            </a:r>
            <a:endParaRPr lang="en-US" altLang="ko-KR" sz="1000">
              <a:latin typeface="나눔스퀘어라운드 ExtraBold"/>
              <a:ea typeface="나눔스퀘어라운드 ExtraBold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863659" y="1989827"/>
            <a:ext cx="164196" cy="154832"/>
          </a:xfrm>
          <a:prstGeom prst="ellipse">
            <a:avLst/>
          </a:prstGeom>
          <a:solidFill>
            <a:srgbClr val="3b5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879412" y="2959555"/>
            <a:ext cx="164196" cy="154832"/>
          </a:xfrm>
          <a:prstGeom prst="ellipse">
            <a:avLst/>
          </a:prstGeom>
          <a:solidFill>
            <a:srgbClr val="3b5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863659" y="3857078"/>
            <a:ext cx="164196" cy="154832"/>
          </a:xfrm>
          <a:prstGeom prst="ellipse">
            <a:avLst/>
          </a:prstGeom>
          <a:solidFill>
            <a:srgbClr val="3b5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2584447" y="3902449"/>
            <a:ext cx="495563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>
                <a:latin typeface="나눔스퀘어라운드 ExtraBold"/>
                <a:ea typeface="나눔스퀘어라운드 ExtraBold"/>
              </a:rPr>
              <a:t>인테리어 판매점 검색</a:t>
            </a:r>
            <a:endParaRPr lang="ko-KR" altLang="en-US" sz="1000">
              <a:latin typeface="나눔스퀘어라운드 ExtraBold"/>
              <a:ea typeface="나눔스퀘어라운드 ExtraBold"/>
            </a:endParaRPr>
          </a:p>
          <a:p>
            <a:pPr>
              <a:defRPr/>
            </a:pPr>
            <a:r>
              <a:rPr lang="ko-KR" altLang="en-US" sz="1000">
                <a:latin typeface="나눔스퀘어라운드 ExtraBold"/>
                <a:ea typeface="나눔스퀘어라운드 ExtraBold"/>
              </a:rPr>
              <a:t>판매점의 실제 매장 위치 표시</a:t>
            </a:r>
            <a:endParaRPr lang="ko-KR" altLang="en-US" sz="1000">
              <a:latin typeface="나눔스퀘어라운드 ExtraBold"/>
              <a:ea typeface="나눔스퀘어라운드 ExtraBold"/>
            </a:endParaRPr>
          </a:p>
          <a:p>
            <a:pPr>
              <a:defRPr/>
            </a:pPr>
            <a:r>
              <a:rPr lang="ko-KR" altLang="en-US" sz="1000">
                <a:latin typeface="나눔스퀘어라운드 ExtraBold"/>
                <a:ea typeface="나눔스퀘어라운드 ExtraBold"/>
              </a:rPr>
              <a:t>(회원가입, 로그인</a:t>
            </a:r>
            <a:r>
              <a:rPr lang="en-US" altLang="ko-KR" sz="1000">
                <a:latin typeface="나눔스퀘어라운드 ExtraBold"/>
                <a:ea typeface="나눔스퀘어라운드 ExtraBold"/>
              </a:rPr>
              <a:t>, 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회원정보 수정</a:t>
            </a:r>
            <a:r>
              <a:rPr lang="en-US" altLang="ko-KR" sz="1000">
                <a:latin typeface="나눔스퀘어라운드 ExtraBold"/>
                <a:ea typeface="나눔스퀘어라운드 ExtraBold"/>
              </a:rPr>
              <a:t>, 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로그아웃</a:t>
            </a:r>
            <a:r>
              <a:rPr lang="en-US" altLang="ko-KR" sz="1000">
                <a:latin typeface="나눔스퀘어라운드 ExtraBold"/>
                <a:ea typeface="나눔스퀘어라운드 ExtraBold"/>
              </a:rPr>
              <a:t>,</a:t>
            </a:r>
            <a:r>
              <a:rPr lang="ko-KR" altLang="en-US" sz="1000">
                <a:latin typeface="나눔스퀘어라운드 ExtraBold"/>
                <a:ea typeface="나눔스퀘어라운드 ExtraBold"/>
              </a:rPr>
              <a:t> 메인화면 </a:t>
            </a:r>
            <a:r>
              <a:rPr lang="en-US" altLang="ko-KR" sz="1000">
                <a:latin typeface="나눔스퀘어라운드 ExtraBold"/>
                <a:ea typeface="나눔스퀘어라운드 ExtraBold"/>
              </a:rPr>
              <a:t>)</a:t>
            </a:r>
            <a:endParaRPr lang="ko-KR" altLang="en-US" sz="1000">
              <a:latin typeface="나눔스퀘어라운드 ExtraBold"/>
              <a:ea typeface="나눔스퀘어라운드 ExtraBold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64666" y="941706"/>
            <a:ext cx="829073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블로그</a:t>
            </a:r>
            <a:endParaRPr lang="ko-KR" altLang="en-US" sz="2000" b="0" spc="-150">
              <a:solidFill>
                <a:srgbClr val="333a3d"/>
              </a:solidFill>
              <a:latin typeface="나눔스퀘어라운드 ExtraBold"/>
              <a:ea typeface="나눔스퀘어라운드 ExtraBold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51546" y="1867719"/>
            <a:ext cx="1043876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가구추천</a:t>
            </a:r>
            <a:endParaRPr lang="ko-KR" altLang="en-US" sz="2000" b="0" spc="-150">
              <a:solidFill>
                <a:srgbClr val="333a3d"/>
              </a:solidFill>
              <a:latin typeface="나눔스퀘어라운드 ExtraBold"/>
              <a:ea typeface="나눔스퀘어라운드 ExtraBold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168479" y="2837447"/>
            <a:ext cx="1043876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가구매칭</a:t>
            </a:r>
            <a:endParaRPr lang="ko-KR" altLang="en-US" sz="2000" b="0" spc="-150">
              <a:solidFill>
                <a:srgbClr val="333a3d"/>
              </a:solidFill>
              <a:latin typeface="나눔스퀘어라운드 ExtraBold"/>
              <a:ea typeface="나눔스퀘어라운드 ExtraBold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119086" y="3822608"/>
            <a:ext cx="1043876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회원관리</a:t>
            </a:r>
            <a:endParaRPr lang="ko-KR" altLang="en-US" sz="2000" b="0" spc="-150">
              <a:solidFill>
                <a:srgbClr val="333a3d"/>
              </a:solidFill>
              <a:latin typeface="나눔스퀘어라운드 ExtraBold"/>
              <a:ea typeface="나눔스퀘어라운드 ExtraBold"/>
            </a:endParaRPr>
          </a:p>
          <a:p>
            <a:pPr lvl="0">
              <a:defRPr/>
            </a:pPr>
            <a:r>
              <a:rPr lang="ko-KR" altLang="en-US" sz="2000" b="0" spc="-150">
                <a:solidFill>
                  <a:srgbClr val="333a3d"/>
                </a:solidFill>
                <a:latin typeface="나눔스퀘어라운드 ExtraBold"/>
                <a:ea typeface="나눔스퀘어라운드 ExtraBold"/>
              </a:rPr>
              <a:t>  판매점</a:t>
            </a:r>
            <a:endParaRPr lang="ko-KR" altLang="en-US" sz="2000" b="0" spc="-150">
              <a:solidFill>
                <a:srgbClr val="333a3d"/>
              </a:solidFill>
              <a:latin typeface="나눔스퀘어라운드 ExtraBold"/>
              <a:ea typeface="나눔스퀘어라운드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23528" y="176322"/>
            <a:ext cx="4520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 과정 </a:t>
            </a:r>
            <a:r>
              <a:rPr lang="en-US" altLang="ko-KR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 </a:t>
            </a:r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기간</a:t>
            </a:r>
            <a:r>
              <a:rPr lang="en-US" altLang="ko-KR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/ </a:t>
            </a:r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총 </a:t>
            </a:r>
            <a:r>
              <a:rPr lang="en-US" altLang="ko-KR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26</a:t>
            </a:r>
            <a:r>
              <a:rPr lang="ko-KR" altLang="en-US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</a:t>
            </a:r>
            <a:r>
              <a:rPr lang="en-US" altLang="ko-KR" sz="28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)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99"/>
          <a:stretch/>
        </p:blipFill>
        <p:spPr>
          <a:xfrm>
            <a:off x="29716" y="771550"/>
            <a:ext cx="1210235" cy="4264000"/>
          </a:xfrm>
          <a:prstGeom prst="rect">
            <a:avLst/>
          </a:prstGeom>
        </p:spPr>
      </p:pic>
      <p:sp>
        <p:nvSpPr>
          <p:cNvPr id="15" name="이등변 삼각형 14"/>
          <p:cNvSpPr/>
          <p:nvPr/>
        </p:nvSpPr>
        <p:spPr>
          <a:xfrm flipV="1">
            <a:off x="220213" y="4747456"/>
            <a:ext cx="792088" cy="792088"/>
          </a:xfrm>
          <a:prstGeom prst="triangle">
            <a:avLst/>
          </a:prstGeom>
          <a:solidFill>
            <a:srgbClr val="3B5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/>
          <p:cNvGrpSpPr/>
          <p:nvPr/>
        </p:nvGrpSpPr>
        <p:grpSpPr>
          <a:xfrm>
            <a:off x="623197" y="843558"/>
            <a:ext cx="7969615" cy="1318654"/>
            <a:chOff x="634833" y="843558"/>
            <a:chExt cx="7969615" cy="1318654"/>
          </a:xfrm>
        </p:grpSpPr>
        <p:sp>
          <p:nvSpPr>
            <p:cNvPr id="26" name="직사각형 25"/>
            <p:cNvSpPr/>
            <p:nvPr/>
          </p:nvSpPr>
          <p:spPr>
            <a:xfrm>
              <a:off x="1547664" y="843558"/>
              <a:ext cx="7056784" cy="1318654"/>
            </a:xfrm>
            <a:prstGeom prst="rect">
              <a:avLst/>
            </a:prstGeom>
            <a:solidFill>
              <a:srgbClr val="E5D5AB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7" name="직선 연결선 26"/>
            <p:cNvCxnSpPr/>
            <p:nvPr/>
          </p:nvCxnSpPr>
          <p:spPr>
            <a:xfrm>
              <a:off x="634833" y="1003896"/>
              <a:ext cx="1089381" cy="0"/>
            </a:xfrm>
            <a:prstGeom prst="line">
              <a:avLst/>
            </a:prstGeom>
            <a:ln>
              <a:solidFill>
                <a:srgbClr val="3B59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타원 27"/>
            <p:cNvSpPr/>
            <p:nvPr/>
          </p:nvSpPr>
          <p:spPr>
            <a:xfrm>
              <a:off x="1660346" y="958604"/>
              <a:ext cx="90584" cy="90584"/>
            </a:xfrm>
            <a:prstGeom prst="ellipse">
              <a:avLst/>
            </a:prstGeom>
            <a:solidFill>
              <a:srgbClr val="3B59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23197" y="2272463"/>
            <a:ext cx="7969615" cy="1318654"/>
            <a:chOff x="634833" y="843558"/>
            <a:chExt cx="7969615" cy="1318654"/>
          </a:xfrm>
        </p:grpSpPr>
        <p:sp>
          <p:nvSpPr>
            <p:cNvPr id="30" name="직사각형 29"/>
            <p:cNvSpPr/>
            <p:nvPr/>
          </p:nvSpPr>
          <p:spPr>
            <a:xfrm>
              <a:off x="1547664" y="843558"/>
              <a:ext cx="7056784" cy="1318654"/>
            </a:xfrm>
            <a:prstGeom prst="rect">
              <a:avLst/>
            </a:prstGeom>
            <a:solidFill>
              <a:srgbClr val="E5D5AB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1" name="직선 연결선 30"/>
            <p:cNvCxnSpPr/>
            <p:nvPr/>
          </p:nvCxnSpPr>
          <p:spPr>
            <a:xfrm>
              <a:off x="634833" y="1003896"/>
              <a:ext cx="1089381" cy="0"/>
            </a:xfrm>
            <a:prstGeom prst="line">
              <a:avLst/>
            </a:prstGeom>
            <a:ln>
              <a:solidFill>
                <a:srgbClr val="3B59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타원 31"/>
            <p:cNvSpPr/>
            <p:nvPr/>
          </p:nvSpPr>
          <p:spPr>
            <a:xfrm>
              <a:off x="1660346" y="958604"/>
              <a:ext cx="90584" cy="90584"/>
            </a:xfrm>
            <a:prstGeom prst="ellipse">
              <a:avLst/>
            </a:prstGeom>
            <a:solidFill>
              <a:srgbClr val="3B59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23197" y="3701368"/>
            <a:ext cx="7969615" cy="1318654"/>
            <a:chOff x="634833" y="843558"/>
            <a:chExt cx="7969615" cy="1318654"/>
          </a:xfrm>
        </p:grpSpPr>
        <p:sp>
          <p:nvSpPr>
            <p:cNvPr id="18" name="직사각형 17"/>
            <p:cNvSpPr/>
            <p:nvPr/>
          </p:nvSpPr>
          <p:spPr>
            <a:xfrm>
              <a:off x="1547664" y="843558"/>
              <a:ext cx="7056784" cy="1318654"/>
            </a:xfrm>
            <a:prstGeom prst="rect">
              <a:avLst/>
            </a:prstGeom>
            <a:solidFill>
              <a:srgbClr val="E5D5AB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/>
            <p:cNvCxnSpPr/>
            <p:nvPr/>
          </p:nvCxnSpPr>
          <p:spPr>
            <a:xfrm>
              <a:off x="634833" y="1003896"/>
              <a:ext cx="1089381" cy="0"/>
            </a:xfrm>
            <a:prstGeom prst="line">
              <a:avLst/>
            </a:prstGeom>
            <a:ln>
              <a:solidFill>
                <a:srgbClr val="3B59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타원 19"/>
            <p:cNvSpPr/>
            <p:nvPr/>
          </p:nvSpPr>
          <p:spPr>
            <a:xfrm>
              <a:off x="1660346" y="958604"/>
              <a:ext cx="90584" cy="90584"/>
            </a:xfrm>
            <a:prstGeom prst="ellipse">
              <a:avLst/>
            </a:prstGeom>
            <a:solidFill>
              <a:srgbClr val="3B59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1705638" y="2248135"/>
            <a:ext cx="2055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전체 기능 분석 및 설계</a:t>
            </a:r>
            <a:endParaRPr lang="en-US" altLang="ko-KR" spc="-150" smtClean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( 5</a:t>
            </a:r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 </a:t>
            </a:r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pc="-150" dirty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739294" y="873897"/>
            <a:ext cx="178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수행 준비</a:t>
            </a:r>
            <a:endParaRPr lang="en-US" altLang="ko-KR" spc="-150" smtClean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( 10</a:t>
            </a:r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 </a:t>
            </a:r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pc="-150" dirty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67944" y="1000627"/>
            <a:ext cx="366356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구상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화면설계서 구상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WorkFlow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구상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ERD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설계 구상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기능설명서 구상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en-US" altLang="ko-KR" sz="1400" spc="-150" dirty="0" smtClean="0">
              <a:solidFill>
                <a:srgbClr val="333A3D"/>
              </a:solidFill>
              <a:latin typeface="KT&amp;G 상상본문 M" pitchFamily="50" charset="-127"/>
              <a:ea typeface="KT&amp;G 상상본문 M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39294" y="3677040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</a:t>
            </a:r>
            <a:endParaRPr lang="en-US" altLang="ko-KR" spc="-150" smtClean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(11</a:t>
            </a:r>
            <a:r>
              <a:rPr lang="ko-KR" altLang="en-US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</a:t>
            </a:r>
            <a:r>
              <a:rPr lang="en-US" altLang="ko-KR" spc="-150" smtClean="0">
                <a:solidFill>
                  <a:srgbClr val="3B596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pc="-150" dirty="0">
              <a:solidFill>
                <a:srgbClr val="3B596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088401" y="2431522"/>
            <a:ext cx="36635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화면  설계서 작성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WorkFlw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작성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ERD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설계 작성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기능 설명서 작성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분석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/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설계 확인 및 변경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보완</a:t>
            </a:r>
            <a:endParaRPr lang="en-US" altLang="ko-KR" sz="12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088401" y="3827105"/>
            <a:ext cx="36635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회원관리 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/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판매점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/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css  : 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고예린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블로그  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김태훈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가구추천 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김승환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가구매칭 </a:t>
            </a:r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 </a:t>
            </a:r>
            <a:r>
              <a:rPr lang="ko-KR" altLang="en-US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en-US" altLang="ko-KR" sz="1200" spc="-15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200" spc="-15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endParaRPr lang="en-US" altLang="ko-KR" sz="1400" spc="-150" dirty="0" smtClean="0">
              <a:solidFill>
                <a:srgbClr val="333A3D"/>
              </a:solidFill>
              <a:latin typeface="KT&amp;G 상상본문 M" pitchFamily="50" charset="-127"/>
              <a:ea typeface="KT&amp;G 상상본문 M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727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1707654"/>
            <a:ext cx="9144000" cy="1368152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</a:t>
            </a:r>
            <a:endParaRPr lang="ko-KR" altLang="en-US" sz="3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244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3544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개발 단계 목차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568" y="987574"/>
            <a:ext cx="583264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\ INDEX </a:t>
            </a:r>
          </a:p>
          <a:p>
            <a:endParaRPr lang="en-US" altLang="ko-KR" sz="5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1.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동기</a:t>
            </a:r>
            <a:endParaRPr lang="en-US" altLang="ko-KR" sz="20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r>
              <a:rPr lang="en-US" altLang="ko-KR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 설계</a:t>
            </a:r>
            <a:endParaRPr lang="en-US" altLang="ko-KR" sz="20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3.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분석 가설</a:t>
            </a:r>
            <a:endParaRPr lang="en-US" altLang="ko-KR" sz="20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4.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가공 및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처리 내용</a:t>
            </a:r>
            <a:endParaRPr lang="en-US" altLang="ko-KR" sz="2000" spc="-150" dirty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r>
              <a:rPr lang="en-US" altLang="ko-KR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수집</a:t>
            </a:r>
            <a:endParaRPr lang="en-US" altLang="ko-KR" sz="20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6.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정제</a:t>
            </a:r>
            <a:endParaRPr lang="en-US" altLang="ko-KR" sz="20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0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7.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머신러닝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활용</a:t>
            </a:r>
            <a:endParaRPr lang="en-US" altLang="ko-KR" sz="2000" spc="-150" dirty="0" smtClean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r>
              <a:rPr lang="en-US" altLang="ko-KR" sz="2000" spc="-150" dirty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8. Py</a:t>
            </a:r>
            <a:r>
              <a:rPr lang="en-US" altLang="ko-KR" sz="2000" spc="-150" dirty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ham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활용</a:t>
            </a:r>
            <a:endParaRPr lang="en-US" altLang="ko-KR" sz="2000" spc="-150" dirty="0" smtClean="0">
              <a:solidFill>
                <a:srgbClr val="333A3D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r>
              <a:rPr lang="en-US" altLang="ko-KR" sz="2000" spc="-150" dirty="0">
                <a:solidFill>
                  <a:srgbClr val="333A3D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	</a:t>
            </a:r>
            <a:r>
              <a:rPr lang="en-US" altLang="ko-KR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9. WEB </a:t>
            </a:r>
            <a:r>
              <a:rPr lang="ko-KR" altLang="en-US" sz="20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</a:t>
            </a:r>
            <a:endParaRPr lang="en-US" altLang="ko-KR" sz="20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en-US" altLang="ko-KR" sz="2000" spc="-150" dirty="0" smtClean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328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967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개발 </a:t>
            </a:r>
            <a:r>
              <a:rPr lang="ko-KR" altLang="en-US" sz="2700" spc="-150" dirty="0" smtClean="0">
                <a:solidFill>
                  <a:srgbClr val="333A3D"/>
                </a:solidFill>
                <a:latin typeface="HY동녘B" panose="02030600000101010101" pitchFamily="18" charset="-127"/>
                <a:ea typeface="HY동녘B" panose="02030600000101010101" pitchFamily="18" charset="-127"/>
              </a:rPr>
              <a:t>동기</a:t>
            </a:r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23528" y="1105864"/>
            <a:ext cx="8069630" cy="961830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아직 인테리어를 하지 않은 상태거나 혹은 구매하고 싶은 가구와 </a:t>
            </a:r>
            <a:endParaRPr lang="en-US" altLang="ko-KR" sz="15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어울리는 </a:t>
            </a:r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인테리어를 추천 받고 싶을 때</a:t>
            </a:r>
            <a:r>
              <a:rPr lang="en-US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, </a:t>
            </a:r>
            <a:endParaRPr lang="en-US" altLang="ko-KR" sz="15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가구를 </a:t>
            </a:r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업로드하면 인테리어를 보여주는 방식은 어떨까</a:t>
            </a:r>
            <a:r>
              <a:rPr lang="en-US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? </a:t>
            </a:r>
            <a:endParaRPr lang="en-US" altLang="ko-KR" sz="15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라는 </a:t>
            </a:r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생각으로 개발을 </a:t>
            </a:r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시작</a:t>
            </a:r>
            <a:endParaRPr lang="ko-KR" altLang="en-US" sz="1500" spc="-150" dirty="0">
              <a:solidFill>
                <a:schemeClr val="bg2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23528" y="2113976"/>
            <a:ext cx="1634953" cy="136815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첫  개발 때의  </a:t>
            </a:r>
            <a:r>
              <a:rPr lang="en-US" altLang="ko-KR" sz="1500" b="1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UI</a:t>
            </a:r>
            <a:r>
              <a:rPr lang="ko-KR" altLang="en-US" sz="1500" b="1" spc="-150" dirty="0" smtClean="0">
                <a:solidFill>
                  <a:schemeClr val="bg1"/>
                </a:solidFill>
                <a:latin typeface="나눔스퀘어라운드 ExtraBold" panose="020B0600000101010101" charset="-127"/>
                <a:ea typeface="문체부 돋음체" panose="020B0609000101010101" pitchFamily="49" charset="-127"/>
              </a:rPr>
              <a:t> </a:t>
            </a:r>
            <a:endParaRPr lang="ko-KR" altLang="en-US" sz="1500" b="1" spc="-150" dirty="0">
              <a:solidFill>
                <a:schemeClr val="bg1"/>
              </a:solidFill>
              <a:latin typeface="나눔스퀘어라운드 ExtraBold" panose="020B0600000101010101" charset="-127"/>
              <a:ea typeface="문체부 돋음체" panose="020B0609000101010101" pitchFamily="49" charset="-127"/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113976"/>
            <a:ext cx="6413446" cy="2852555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243459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4" t="50704" r="55884" b="37402"/>
          <a:stretch/>
        </p:blipFill>
        <p:spPr>
          <a:xfrm>
            <a:off x="323528" y="195486"/>
            <a:ext cx="1744482" cy="569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79712" y="218315"/>
            <a:ext cx="28584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rgbClr val="333A3D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가구 매칭 개발 설계</a:t>
            </a:r>
            <a:endParaRPr lang="ko-KR" altLang="en-US" sz="2800" spc="-150" dirty="0">
              <a:solidFill>
                <a:srgbClr val="333A3D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787819"/>
            <a:ext cx="1115616" cy="271763"/>
          </a:xfrm>
          <a:prstGeom prst="rect">
            <a:avLst/>
          </a:prstGeom>
          <a:solidFill>
            <a:srgbClr val="3B5961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 </a:t>
            </a:r>
            <a:r>
              <a:rPr lang="en-US" altLang="ko-KR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1000" spc="-150" dirty="0" smtClean="0">
                <a:solidFill>
                  <a:schemeClr val="bg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김선종</a:t>
            </a:r>
            <a:endParaRPr lang="ko-KR" altLang="en-US" sz="1000" spc="-150" dirty="0">
              <a:solidFill>
                <a:schemeClr val="bg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23528" y="1105863"/>
            <a:ext cx="8069630" cy="974835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가구 사진을 업로드 시</a:t>
            </a:r>
            <a:r>
              <a:rPr lang="en-US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, </a:t>
            </a:r>
            <a:endParaRPr lang="en-US" altLang="ko-KR" sz="15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사진에서 </a:t>
            </a:r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색을 추출하여 그 사진의 색들을 기준으로 </a:t>
            </a:r>
            <a:endParaRPr lang="en-US" altLang="ko-KR" sz="1500" dirty="0" smtClean="0"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algn="ctr"/>
            <a:r>
              <a:rPr lang="ko-KR" altLang="ko-KR" sz="15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인테리어를 </a:t>
            </a:r>
            <a:r>
              <a:rPr lang="ko-KR" altLang="ko-KR" sz="1500" dirty="0">
                <a:latin typeface="HY동녘M" panose="02030600000101010101" pitchFamily="18" charset="-127"/>
                <a:ea typeface="HY동녘M" panose="02030600000101010101" pitchFamily="18" charset="-127"/>
              </a:rPr>
              <a:t>보여주는 방식</a:t>
            </a:r>
            <a:endParaRPr lang="ko-KR" altLang="en-US" sz="1500" b="1" spc="-150" dirty="0">
              <a:solidFill>
                <a:schemeClr val="bg2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23528" y="2095556"/>
            <a:ext cx="1634953" cy="1368152"/>
          </a:xfrm>
          <a:prstGeom prst="rect">
            <a:avLst/>
          </a:prstGeom>
          <a:solidFill>
            <a:srgbClr val="F79443">
              <a:alpha val="92157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첫  개발 때의  </a:t>
            </a:r>
            <a:r>
              <a:rPr lang="en-US" altLang="ko-KR" sz="1500" b="1" spc="-150" dirty="0" smtClean="0">
                <a:solidFill>
                  <a:schemeClr val="bg1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UI</a:t>
            </a:r>
            <a:r>
              <a:rPr lang="ko-KR" altLang="en-US" sz="1500" b="1" spc="-150" dirty="0" smtClean="0">
                <a:solidFill>
                  <a:schemeClr val="bg1"/>
                </a:solidFill>
                <a:latin typeface="나눔스퀘어라운드 ExtraBold" panose="020B0600000101010101" charset="-127"/>
                <a:ea typeface="문체부 돋음체" panose="020B0609000101010101" pitchFamily="49" charset="-127"/>
              </a:rPr>
              <a:t> </a:t>
            </a:r>
            <a:endParaRPr lang="ko-KR" altLang="en-US" sz="1500" b="1" spc="-150" dirty="0">
              <a:solidFill>
                <a:schemeClr val="bg1"/>
              </a:solidFill>
              <a:latin typeface="나눔스퀘어라운드 ExtraBold" panose="020B0600000101010101" charset="-127"/>
              <a:ea typeface="문체부 돋음체" panose="020B0609000101010101" pitchFamily="49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126979"/>
            <a:ext cx="6413446" cy="2893044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6200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953</ep:Words>
  <ep:PresentationFormat>화면 슬라이드 쇼(16:9)</ep:PresentationFormat>
  <ep:Paragraphs>218</ep:Paragraphs>
  <ep:Slides>32</ep:Slides>
  <ep:Notes>29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ep:HeadingPairs>
  <ep:TitlesOfParts>
    <vt:vector size="33" baseType="lpstr">
      <vt:lpstr>Office 테마</vt:lpstr>
      <vt:lpstr>PowerPoint 프레젠테이션</vt:lpstr>
      <vt:lpstr>PowerPoint 프레젠테이션</vt:lpstr>
      <vt:lpstr>슬라이드 3</vt:lpstr>
      <vt:lpstr>슬라이드 4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2018-03-27T16:39:55.000</dcterms:created>
  <dc:creator>User1</dc:creator>
  <cp:lastModifiedBy>losun</cp:lastModifiedBy>
  <dcterms:modified xsi:type="dcterms:W3CDTF">2019-06-06T11:03:46.937</dcterms:modified>
  <cp:revision>81</cp:revision>
  <dc:title>PowerPoint 프레젠테이션</dc:title>
  <cp:version>0906.0100.01</cp:version>
</cp:coreProperties>
</file>

<file path=docProps/thumbnail.jpeg>
</file>